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  <p:sldId id="295" r:id="rId3"/>
    <p:sldId id="258" r:id="rId4"/>
    <p:sldId id="282" r:id="rId5"/>
    <p:sldId id="259" r:id="rId6"/>
    <p:sldId id="283" r:id="rId7"/>
    <p:sldId id="260" r:id="rId8"/>
    <p:sldId id="284" r:id="rId9"/>
    <p:sldId id="298" r:id="rId10"/>
    <p:sldId id="261" r:id="rId11"/>
    <p:sldId id="262" r:id="rId12"/>
    <p:sldId id="310" r:id="rId13"/>
    <p:sldId id="311" r:id="rId14"/>
    <p:sldId id="263" r:id="rId15"/>
    <p:sldId id="285" r:id="rId16"/>
    <p:sldId id="264" r:id="rId17"/>
    <p:sldId id="312" r:id="rId18"/>
    <p:sldId id="300" r:id="rId19"/>
    <p:sldId id="301" r:id="rId20"/>
    <p:sldId id="265" r:id="rId21"/>
    <p:sldId id="266" r:id="rId22"/>
    <p:sldId id="313" r:id="rId23"/>
    <p:sldId id="314" r:id="rId24"/>
    <p:sldId id="267" r:id="rId25"/>
    <p:sldId id="287" r:id="rId26"/>
    <p:sldId id="297" r:id="rId27"/>
    <p:sldId id="302" r:id="rId28"/>
    <p:sldId id="303" r:id="rId29"/>
    <p:sldId id="288" r:id="rId30"/>
    <p:sldId id="269" r:id="rId31"/>
    <p:sldId id="315" r:id="rId32"/>
    <p:sldId id="316" r:id="rId33"/>
    <p:sldId id="270" r:id="rId34"/>
    <p:sldId id="317" r:id="rId35"/>
    <p:sldId id="318" r:id="rId36"/>
    <p:sldId id="271" r:id="rId37"/>
    <p:sldId id="319" r:id="rId38"/>
    <p:sldId id="272" r:id="rId39"/>
    <p:sldId id="289" r:id="rId40"/>
    <p:sldId id="304" r:id="rId41"/>
    <p:sldId id="273" r:id="rId42"/>
    <p:sldId id="305" r:id="rId43"/>
    <p:sldId id="291" r:id="rId44"/>
    <p:sldId id="274" r:id="rId45"/>
    <p:sldId id="320" r:id="rId46"/>
    <p:sldId id="321" r:id="rId47"/>
    <p:sldId id="322" r:id="rId48"/>
    <p:sldId id="306" r:id="rId49"/>
    <p:sldId id="276" r:id="rId50"/>
    <p:sldId id="277" r:id="rId51"/>
    <p:sldId id="293" r:id="rId52"/>
    <p:sldId id="307" r:id="rId53"/>
    <p:sldId id="308" r:id="rId54"/>
    <p:sldId id="278" r:id="rId55"/>
    <p:sldId id="309" r:id="rId56"/>
    <p:sldId id="279" r:id="rId57"/>
    <p:sldId id="29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3020C-E7C2-47EF-B0DC-214E7222DBE6}" v="52" dt="2021-03-03T14:45:0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38" autoAdjust="0"/>
    <p:restoredTop sz="97478" autoAdjust="0"/>
  </p:normalViewPr>
  <p:slideViewPr>
    <p:cSldViewPr>
      <p:cViewPr varScale="1">
        <p:scale>
          <a:sx n="85" d="100"/>
          <a:sy n="85" d="100"/>
        </p:scale>
        <p:origin x="3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9B23020C-E7C2-47EF-B0DC-214E7222DBE6}"/>
    <pc:docChg chg="custSel modSld">
      <pc:chgData name="Gnl Hmbtv" userId="246024e8652d4806" providerId="LiveId" clId="{9B23020C-E7C2-47EF-B0DC-214E7222DBE6}" dt="2021-03-03T14:45:04.448" v="65" actId="20577"/>
      <pc:docMkLst>
        <pc:docMk/>
      </pc:docMkLst>
      <pc:sldChg chg="modSp mod">
        <pc:chgData name="Gnl Hmbtv" userId="246024e8652d4806" providerId="LiveId" clId="{9B23020C-E7C2-47EF-B0DC-214E7222DBE6}" dt="2021-03-03T14:44:06.479" v="11" actId="27636"/>
        <pc:sldMkLst>
          <pc:docMk/>
          <pc:sldMk cId="1005930824" sldId="296"/>
        </pc:sldMkLst>
        <pc:spChg chg="mod">
          <ac:chgData name="Gnl Hmbtv" userId="246024e8652d4806" providerId="LiveId" clId="{9B23020C-E7C2-47EF-B0DC-214E7222DBE6}" dt="2021-03-03T14:44:06.479" v="11" actId="27636"/>
          <ac:spMkLst>
            <pc:docMk/>
            <pc:sldMk cId="1005930824" sldId="296"/>
            <ac:spMk id="6" creationId="{00000000-0000-0000-0000-000000000000}"/>
          </ac:spMkLst>
        </pc:spChg>
      </pc:sldChg>
      <pc:sldChg chg="modSp mod">
        <pc:chgData name="Gnl Hmbtv" userId="246024e8652d4806" providerId="LiveId" clId="{9B23020C-E7C2-47EF-B0DC-214E7222DBE6}" dt="2021-03-03T14:45:04.448" v="65" actId="20577"/>
        <pc:sldMkLst>
          <pc:docMk/>
          <pc:sldMk cId="2724836621" sldId="310"/>
        </pc:sldMkLst>
        <pc:spChg chg="mod">
          <ac:chgData name="Gnl Hmbtv" userId="246024e8652d4806" providerId="LiveId" clId="{9B23020C-E7C2-47EF-B0DC-214E7222DBE6}" dt="2021-03-03T14:45:04.448" v="65" actId="20577"/>
          <ac:spMkLst>
            <pc:docMk/>
            <pc:sldMk cId="2724836621" sldId="310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93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628070"/>
                <a:ext cx="9144000" cy="3507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derivative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present as a factor of the integrand: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8070"/>
                <a:ext cx="9144000" cy="350724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2000" y="422827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Outside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21170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Inside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8200" y="602700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Derivative of inside function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38400" y="567607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81200" y="460927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57600" y="5638800"/>
            <a:ext cx="1143000" cy="45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composite function in the integrand has an outside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and an inside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i="1" dirty="0"/>
                  <a:t>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𝐑𝐞𝐜𝐨𝐠𝐧𝐢𝐳𝐢𝐧𝐠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𝐏𝐚𝐭𝐭𝐞𝐫𝐧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𝐑𝐞𝐜𝐨𝐠𝐧𝐢𝐳𝐢𝐧𝐠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𝐏𝐚𝐭𝐭𝐞𝐫𝐧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8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-31044"/>
                <a:ext cx="9067800" cy="6391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𝐑𝐞𝐜𝐨𝐠𝐧𝐢𝐳𝐢𝐧𝐠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𝐏𝐚𝐭𝐭𝐞𝐫𝐧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i="1" dirty="0">
                    <a:latin typeface="Cambria Math" panose="02040503050406030204" pitchFamily="18" charset="0"/>
                  </a:rPr>
                  <a:t>		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1044"/>
                <a:ext cx="9067800" cy="6391493"/>
              </a:xfrm>
              <a:prstGeom prst="rect">
                <a:avLst/>
              </a:prstGeom>
              <a:blipFill>
                <a:blip r:embed="rId2"/>
                <a:stretch>
                  <a:fillRect l="-16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83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46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𝐑𝐞𝐜𝐨𝐠𝐧𝐢𝐳𝐢𝐧𝐠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𝐏𝐚𝐭𝐭𝐞𝐫𝐧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6420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1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4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integrands in </a:t>
                </a:r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Examples 1</a:t>
                </a:r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en-US" sz="3200" b="1" dirty="0"/>
                  <a:t> fit the pattern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exactly — we only had to recognize the pattern.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42142"/>
              </a:xfrm>
              <a:prstGeom prst="rect">
                <a:avLst/>
              </a:prstGeom>
              <a:blipFill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387039"/>
                <a:ext cx="9144000" cy="2861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We can extend this technique considerably with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𝐂𝐨𝐧𝐬𝐭𝐚𝐧𝐭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𝐌𝐮𝐥𝐭𝐢𝐩𝐥𝐞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𝐑𝐮𝐥𝐞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𝒌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7039"/>
                <a:ext cx="9144000" cy="286136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81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Many integrands contain the essential part (the variable part)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but are missing a constant multiple.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544345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In such cases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multiply and divide by the necessary constant multiple.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4345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6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92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𝐌𝐮𝐥𝐭𝐢𝐩𝐥𝐲𝐢𝐧𝐠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𝐃𝐢𝐯𝐢𝐝𝐢𝐧𝐠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𝐛𝐲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𝐂𝐨𝐧𝐬𝐭𝐚𝐧𝐭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9246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996639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Recognize a pattern in the following 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6639"/>
                <a:ext cx="9144000" cy="286136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5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701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019935"/>
              </a:xfrm>
              <a:prstGeom prst="rect">
                <a:avLst/>
              </a:prstGeom>
              <a:blipFill>
                <a:blip r:embed="rId2"/>
                <a:stretch>
                  <a:fillRect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9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 sure you see that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𝐂𝐨𝐧𝐬𝐭𝐚𝐧𝐭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𝐌𝐮𝐥𝐭𝐢𝐩𝐥𝐞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𝐑𝐮𝐥𝐞</m:t>
                    </m:r>
                  </m:oMath>
                </a14:m>
                <a:r>
                  <a:rPr lang="en-US" sz="3200" b="1" dirty="0"/>
                  <a:t> applies only to constants.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828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You cannot multiply and divide by a variable and then move the variable outside the integral sign.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29015"/>
                <a:ext cx="9144000" cy="227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9015"/>
                <a:ext cx="9144000" cy="2276585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1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After all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if it were legitimate to move variable quantities outside the integral sign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could move the entire integrand out and simplify the whole process.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the result would be incorrect.</a:t>
            </a:r>
          </a:p>
        </p:txBody>
      </p:sp>
    </p:spTree>
    <p:extLst>
      <p:ext uri="{BB962C8B-B14F-4D97-AF65-F5344CB8AC3E}">
        <p14:creationId xmlns:p14="http://schemas.microsoft.com/office/powerpoint/2010/main" val="10798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3528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by Substitution</a:t>
            </a:r>
          </a:p>
        </p:txBody>
      </p:sp>
    </p:spTree>
    <p:extLst>
      <p:ext uri="{BB962C8B-B14F-4D97-AF65-F5344CB8AC3E}">
        <p14:creationId xmlns:p14="http://schemas.microsoft.com/office/powerpoint/2010/main" val="400891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𝐂𝐡𝐚𝐧𝐠𝐞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𝐕𝐚𝐫𝐢𝐚𝐛𝐥𝐞𝐬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𝐈𝐧𝐝𝐞𝐟𝐢𝐧𝐢𝐭𝐞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𝐈𝐧𝐭𝐞𝐠𝐫𝐚𝐥𝐬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a formal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𝐜𝐡𝐚𝐧𝐠𝐞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𝐯𝐚𝐫𝐢𝐚𝐛𝐥𝐞𝐬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completely rewrite the integral in terms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(or any other convenient variable).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385551"/>
                <a:ext cx="9144000" cy="3015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That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integral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/>
                  <a:t>takes the form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5551"/>
                <a:ext cx="9144000" cy="3015249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96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𝐂𝐡𝐚𝐧𝐠𝐞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𝐕𝐚𝐫𝐢𝐚𝐛𝐥𝐞𝐬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𝐂𝐡𝐚𝐧𝐠𝐞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𝐕𝐚𝐫𝐢𝐚𝐛𝐥𝐞𝐬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5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203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𝐂𝐡𝐚𝐧𝐠𝐞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𝐕𝐚𝐫𝐢𝐚𝐛𝐥𝐞𝐬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0368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34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782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𝐂𝐡𝐚𝐧𝐠𝐞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𝐕𝐚𝐫𝐢𝐚𝐛𝐥𝐞𝐬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828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70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4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𝐂𝐡𝐚𝐧𝐠𝐞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𝐕𝐚𝐫𝐢𝐚𝐛𝐥𝐞𝐬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4548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9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making a change of variables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be sure that your answer is written using the same variables as in the original integrand.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1" r="-1462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479322"/>
                <a:ext cx="9144000" cy="2616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should not leave your answer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but rather replace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9322"/>
                <a:ext cx="9144000" cy="2616678"/>
              </a:xfrm>
              <a:prstGeom prst="rect">
                <a:avLst/>
              </a:prstGeom>
              <a:blipFill>
                <a:blip r:embed="rId3"/>
                <a:stretch>
                  <a:fillRect l="-1667" r="-1667" b="-4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4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9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Guidelines for Making a Change of Variables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2800" b="1" dirty="0"/>
                  <a:t>Choose a substitution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 Usually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it is best to choose the inner part of a composite function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such as a quantity raised to a power.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2800" b="1" dirty="0"/>
                  <a:t>Compute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2800" b="1" dirty="0"/>
                  <a:t>Rewrite the integral in terms of the variable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8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2800" b="1" dirty="0"/>
                  <a:t>Find the resulting integral in terms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800" b="1" dirty="0"/>
                  <a:t>.</a:t>
                </a:r>
              </a:p>
              <a:p>
                <a:pPr marL="571500" indent="-5715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romanLcPeriod"/>
                </a:pPr>
                <a:r>
                  <a:rPr lang="en-US" sz="2800" b="1" dirty="0"/>
                  <a:t>Replace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800" b="1" dirty="0"/>
                  <a:t>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/>
                  <a:t>to obtain an antiderivative in terms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94140"/>
              </a:xfrm>
              <a:prstGeom prst="rect">
                <a:avLst/>
              </a:prstGeom>
              <a:blipFill>
                <a:blip r:embed="rId2"/>
                <a:stretch>
                  <a:fillRect l="-1600" r="-1333"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97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So far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have seen two techniques for applying substitution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and we will see more techniques in the remainder of this lecture.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8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Each technique differs slightly from the others.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87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should remember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that the goal is the same with each technique — we are trying to find an antiderivative of the integrand.</a:t>
            </a:r>
          </a:p>
        </p:txBody>
      </p:sp>
    </p:spTree>
    <p:extLst>
      <p:ext uri="{BB962C8B-B14F-4D97-AF65-F5344CB8AC3E}">
        <p14:creationId xmlns:p14="http://schemas.microsoft.com/office/powerpoint/2010/main" val="7605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𝐆𝐞𝐧𝐞𝐫𝐚𝐥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𝐏𝐨𝐰𝐞𝐫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𝐑𝐮𝐥𝐞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One of the most common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substitutions involves quantities in the integrand that are raised to a power.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7788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of the importance of this type of substitution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is given a special name —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𝐆𝐞𝐧𝐞𝐫𝐚𝐥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𝐏𝐨𝐰𝐞𝐫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𝐑𝐮𝐥𝐞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788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473005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 proof of this rule follows directly from the (simple) Power Rule for Integration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together with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73005"/>
                <a:ext cx="9144000" cy="1384995"/>
              </a:xfrm>
              <a:prstGeom prst="rect">
                <a:avLst/>
              </a:prstGeom>
              <a:blipFill>
                <a:blip r:embed="rId4"/>
                <a:stretch>
                  <a:fillRect l="-13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2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627094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𝐆𝐞𝐧𝐞𝐫𝐚𝐥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𝐏𝐨𝐰𝐞𝐫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𝐑𝐮𝐥𝐞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a differentiable function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3200" b="1" dirty="0"/>
                  <a:t>Equivalently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70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17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lecture you will study techniques for integrating composite functions.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880393"/>
            <a:ext cx="9144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The discussion is split into two parts: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pattern recognition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change of variables.</a:t>
            </a:r>
          </a:p>
        </p:txBody>
      </p:sp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blipFill>
                <a:blip r:embed="rId3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5137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37945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72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527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78433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40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9.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53803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10.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4197"/>
                <a:ext cx="9144000" cy="3353803"/>
              </a:xfrm>
              <a:prstGeom prst="rect">
                <a:avLst/>
              </a:prstGeom>
              <a:blipFill>
                <a:blip r:embed="rId3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5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498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9.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83480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43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5582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10. Substitution and the General Power Rule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82682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93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4245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11. Substitution and the General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Power Rule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45906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901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183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11. Substitution and the General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Power Rule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83488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905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Some integrals whose integrands involve quantities raised to powers cannot be found by the General Power Rule.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632222"/>
                <a:ext cx="9144000" cy="2768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Consider the two integrals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2222"/>
                <a:ext cx="9144000" cy="276857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substitution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works in the first integral but not in the second.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blipFill>
                <a:blip r:embed="rId2"/>
                <a:stretch>
                  <a:fillRect l="-1533" r="-1667" b="-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302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the second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substitution fails because the integrand lacks the factor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needed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02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4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Both techniques involve a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substitution</a:t>
                </a:r>
                <a:r>
                  <a:rPr lang="en-US" sz="3200" b="1" dirty="0"/>
                  <a:t>: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with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𝐩𝐚𝐭𝐭𝐞𝐫𝐧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𝐫𝐞𝐜𝐨𝐠𝐧𝐢𝐭𝐢𝐨𝐧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you perform the substitution mentally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with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𝐜𝐡𝐚𝐧𝐠𝐞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𝐯𝐚𝐫𝐢𝐚𝐛𝐥𝐞𝐬</m:t>
                    </m:r>
                  </m:oMath>
                </a14:m>
                <a:r>
                  <a:rPr lang="en-US" sz="3200" b="1" dirty="0"/>
                  <a:t> you write the substitution steps explicitly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  <a:blipFill>
                <a:blip r:embed="rId2"/>
                <a:stretch>
                  <a:fillRect l="-1667" r="-1667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523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𝐂𝐡𝐚𝐧𝐠𝐞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𝐕𝐚𝐫𝐢𝐚𝐛𝐥𝐞𝐬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𝐈𝐧𝐭𝐞𝐠𝐫𝐚𝐥𝐬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substitution with a definite integral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is often convenient to determine the limits of integration for the variable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rather than to convert the antiderivative back to the variable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evaluate at the original limits.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7244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change of variables is stated explicitly in the next theorem.</a:t>
            </a:r>
          </a:p>
        </p:txBody>
      </p:sp>
    </p:spTree>
    <p:extLst>
      <p:ext uri="{BB962C8B-B14F-4D97-AF65-F5344CB8AC3E}">
        <p14:creationId xmlns:p14="http://schemas.microsoft.com/office/powerpoint/2010/main" val="7055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164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𝐂𝐡𝐚𝐧𝐠𝐞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𝐕𝐚𝐫𝐢𝐚𝐛𝐥𝐞𝐬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𝐃𝐞𝐟𝐢𝐧𝐢𝐭𝐞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2400"/>
                  </a:spcAft>
                </a:pPr>
                <a:r>
                  <a:rPr lang="en-US" sz="3200" b="1" dirty="0"/>
                  <a:t>If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has a continuous derivative on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range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1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52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The proof follows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combined with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𝐅𝐮𝐧𝐝𝐚𝐦𝐞𝐧𝐭𝐚𝐥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06604"/>
              </a:xfrm>
              <a:prstGeom prst="rect">
                <a:avLst/>
              </a:prstGeom>
              <a:blipFill>
                <a:blip r:embed="rId2"/>
                <a:stretch>
                  <a:fillRect l="-1667" r="-1667" b="-1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1705264"/>
                <a:ext cx="9144000" cy="347633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When evaluating definite integrals by substitution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possible for the upper limit of integration of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variable form to be smaller than the lower limit.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5264"/>
                <a:ext cx="9144000" cy="3476336"/>
              </a:xfrm>
              <a:prstGeom prst="rect">
                <a:avLst/>
              </a:prstGeom>
              <a:blipFill>
                <a:blip r:embed="rId3"/>
                <a:stretch>
                  <a:fillRect l="-1661" r="-146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449922"/>
                <a:ext cx="9144000" cy="1408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If this happens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do not rearrange the limits. Simply evaluate as usual.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49922"/>
                <a:ext cx="9144000" cy="1408078"/>
              </a:xfrm>
              <a:prstGeom prst="rect">
                <a:avLst/>
              </a:prstGeom>
              <a:blipFill>
                <a:blip r:embed="rId4"/>
                <a:stretch>
                  <a:fillRect l="-1667" r="-1667" b="-1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20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377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after substituting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in  the 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ra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obtain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ra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ra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77417"/>
              </a:xfrm>
              <a:prstGeom prst="rect">
                <a:avLst/>
              </a:prstGeom>
              <a:blipFill>
                <a:blip r:embed="rId2"/>
                <a:stretch>
                  <a:fillRect l="-1667" r="-1667" b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351929"/>
                <a:ext cx="9144000" cy="2506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the correct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variable form of this integral: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1929"/>
                <a:ext cx="9144000" cy="250607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5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12. Change of Variables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n-US" sz="3200" b="1" dirty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19471"/>
              </a:xfrm>
              <a:prstGeom prst="rect">
                <a:avLst/>
              </a:prstGeom>
              <a:blipFill>
                <a:blip r:embed="rId2"/>
                <a:stretch>
                  <a:fillRect l="-1800" t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40901"/>
                <a:ext cx="9144000" cy="321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13. Change of Variables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n-US" sz="3200" b="1" dirty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0901"/>
                <a:ext cx="9144000" cy="3217099"/>
              </a:xfrm>
              <a:prstGeom prst="rect">
                <a:avLst/>
              </a:prstGeom>
              <a:blipFill>
                <a:blip r:embed="rId3"/>
                <a:stretch>
                  <a:fillRect l="-1800" t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4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12. Change of Variables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n-US" sz="3200" b="1" dirty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𝐥𝐨𝐰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𝐮𝐩𝐩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42552"/>
              </a:xfrm>
              <a:prstGeom prst="rect">
                <a:avLst/>
              </a:prstGeom>
              <a:blipFill>
                <a:blip r:embed="rId2"/>
                <a:stretch>
                  <a:fillRect l="-1800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520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417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13. Change of Variables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n-US" sz="3200" b="1" dirty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17398"/>
              </a:xfrm>
              <a:prstGeom prst="rect">
                <a:avLst/>
              </a:prstGeom>
              <a:blipFill>
                <a:blip r:embed="rId2"/>
                <a:stretch>
                  <a:fillRect l="-1800" t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5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1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13. Change of Variables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rad>
                        </m:e>
                      </m:d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18720"/>
              </a:xfrm>
              <a:prstGeom prst="rect">
                <a:avLst/>
              </a:prstGeom>
              <a:blipFill>
                <a:blip r:embed="rId2"/>
                <a:stretch>
                  <a:fillRect l="-18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1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93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2800" b="1" dirty="0"/>
                  <a:t>Geometrically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you can interpret the equation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2800" b="1" dirty="0"/>
                  <a:t>to mean that the two different regions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𝐅𝐢𝐠𝐮𝐫𝐞𝐬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and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 have the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2800" b="1" dirty="0"/>
                  <a:t>same area.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38596"/>
              </a:xfrm>
              <a:prstGeom prst="rect">
                <a:avLst/>
              </a:prstGeom>
              <a:blipFill>
                <a:blip r:embed="rId2"/>
                <a:stretch>
                  <a:fillRect l="-1333" r="-1333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39" y="2971800"/>
            <a:ext cx="665166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7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𝐄𝐯𝐞𝐧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𝐎𝐝𝐝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𝐅𝐮𝐧𝐜𝐭𝐢𝐨𝐧𝐬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Even with a change of variables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integration can be difficult.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Occasionally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simplify the evaluation of a definite integral over an interval that is symmetric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or about the origin by recognizing the integrand to be an even or odd function.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5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role of substitution in integration is comparable to the role of the Chain Rule in differentiation.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743200"/>
                <a:ext cx="9144000" cy="3840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Recall that for differentiable functions given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the Chain Rule states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3840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480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𝐄𝐯𝐞𝐧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𝐎𝐝𝐝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be integrable on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an even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8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2804651"/>
            <a:ext cx="34385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1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68402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𝐄𝐯𝐞𝐧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𝐎𝐝𝐝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an odd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40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72" y="2867025"/>
            <a:ext cx="34575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0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/>
                  <a:t>. Let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 prove the first property of the Theorem.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even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know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81940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with the substitution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3291286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895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groupChr>
                        <m:groupChrPr>
                          <m:chr m:val="→"/>
                          <m:vertJc m:val="bot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895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012763"/>
                <a:ext cx="9144000" cy="4845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using one of the properties of definite integrals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12763"/>
                <a:ext cx="9144000" cy="484523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2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057400"/>
                <a:ext cx="9144000" cy="424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14. Integration of an Odd Function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4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4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4"/>
                                </m:r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m:rPr>
                                  <m:brk m:alnAt="24"/>
                                </m:r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9144000" cy="4246804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𝐀𝐬𝐬𝐢𝐠𝐧𝐦𝐞𝐧𝐭</m:t>
                    </m:r>
                  </m:oMath>
                </a14:m>
                <a:r>
                  <a:rPr lang="en-US" sz="3200" b="1" dirty="0"/>
                  <a:t>. The proof of the second property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𝐓𝐡𝐞𝐨𝐫𝐞𝐦</m:t>
                    </m:r>
                  </m:oMath>
                </a14:m>
                <a:r>
                  <a:rPr lang="en-US" sz="3200" b="1" dirty="0"/>
                  <a:t> is left to you as an exercise.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5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see that the two regions on either side of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have the same area.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4876800" cy="371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because one lies below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one lies above it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integration produces a cancellation effect.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4876800" cy="3710246"/>
              </a:xfrm>
              <a:prstGeom prst="rect">
                <a:avLst/>
              </a:prstGeom>
              <a:blipFill>
                <a:blip r:embed="rId3"/>
                <a:stretch>
                  <a:fillRect l="-3125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1666875"/>
            <a:ext cx="42195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6670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1731161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694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245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definition of an antiderivative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is the constant of integration.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45906"/>
              </a:xfrm>
              <a:prstGeom prst="rect">
                <a:avLst/>
              </a:prstGeom>
              <a:blipFill>
                <a:blip r:embed="rId2"/>
                <a:stretch>
                  <a:fillRect l="-1667" r="-1667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25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12379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Antidifferentiation of a Composite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Function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be a function whose range is an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be a function that is continuous on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is differentiable on its domain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23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14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6000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Antidifferentiation of a Composite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Function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gives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00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3997322"/>
                <a:ext cx="9144000" cy="240347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/>
                  <a:t>. The statement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does not tell how to distinguish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in the integrand.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7322"/>
                <a:ext cx="9144000" cy="2403478"/>
              </a:xfrm>
              <a:prstGeom prst="rect">
                <a:avLst/>
              </a:prstGeom>
              <a:blipFill>
                <a:blip r:embed="rId3"/>
                <a:stretch>
                  <a:fillRect l="-1528" r="-146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67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401802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As you become more experienced at integration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your skill in doing this will increase.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Of course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part of the key is familiarity with derivatives.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18023"/>
              </a:xfrm>
              <a:prstGeom prst="rect">
                <a:avLst/>
              </a:prstGeom>
              <a:blipFill>
                <a:blip r:embed="rId2"/>
                <a:stretch>
                  <a:fillRect l="-1528" r="-1462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3972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show how to apply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directly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by recognizing the presence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  <a:endParaRPr lang="en-US" sz="3200" b="1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72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b="-8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6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642</TotalTime>
  <Words>2132</Words>
  <Application>Microsoft Office PowerPoint</Application>
  <PresentationFormat>Ekran Gösterisi (4:3)</PresentationFormat>
  <Paragraphs>263</Paragraphs>
  <Slides>57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64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118</cp:revision>
  <dcterms:created xsi:type="dcterms:W3CDTF">2006-08-16T00:00:00Z</dcterms:created>
  <dcterms:modified xsi:type="dcterms:W3CDTF">2021-03-03T14:46:04Z</dcterms:modified>
</cp:coreProperties>
</file>